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2" r:id="rId6"/>
    <p:sldId id="273" r:id="rId7"/>
    <p:sldId id="261" r:id="rId8"/>
    <p:sldId id="263" r:id="rId9"/>
    <p:sldId id="27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132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Style moyen 4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Style à thème 2 - Accentuation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14"/>
    <p:restoredTop sz="94667"/>
  </p:normalViewPr>
  <p:slideViewPr>
    <p:cSldViewPr snapToGrid="0">
      <p:cViewPr varScale="1">
        <p:scale>
          <a:sx n="114" d="100"/>
          <a:sy n="114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F6CB4-A8B3-B145-B3E2-6187B23FF504}" type="datetimeFigureOut">
              <a:rPr lang="fr-FR" smtClean="0"/>
              <a:t>25/01/2026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4FFE8-68E0-784C-9D84-2FBFAFB9AA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089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4FFE8-68E0-784C-9D84-2FBFAFB9AA4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4954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2D156A-0C67-31B1-3023-5A7D83F52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D581512-EE2A-BD65-785B-68A8CBD72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978413-194E-EDC7-0DC1-9DB038069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85FF-3087-2543-BD00-770923480DA4}" type="datetimeFigureOut">
              <a:rPr lang="fr-FR" smtClean="0"/>
              <a:t>25/01/2026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55FB29-737D-EFDD-B800-894576694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D07125-164B-0000-BC9E-7132410D5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F92F-7A1C-424D-9125-4C68EF27B9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606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F33755-2E40-5F84-2651-D9F199170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CAF191A-87BD-D470-4CE5-22651651E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43D63E-1DA2-3936-60A9-8BF004172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85FF-3087-2543-BD00-770923480DA4}" type="datetimeFigureOut">
              <a:rPr lang="fr-FR" smtClean="0"/>
              <a:t>25/01/2026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F51268-DA47-F487-648D-D5EDDE58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518D05-3F8A-1A33-89B1-18606789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F92F-7A1C-424D-9125-4C68EF27B9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2515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ADE43A3-C2DA-5DFA-8070-DF90B2AEE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E55B3D3-2456-E77E-9D03-8DC09FF57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CF30BE-C4AE-13CF-411C-5DB961B90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85FF-3087-2543-BD00-770923480DA4}" type="datetimeFigureOut">
              <a:rPr lang="fr-FR" smtClean="0"/>
              <a:t>25/01/2026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C86379-5464-7DDC-309C-89BB4E6FE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E7AC77-534B-67E1-A220-F59900A09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F92F-7A1C-424D-9125-4C68EF27B9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0581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D4A10F-9C8A-9750-47DC-7D44CEF0C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453D4D-FC9B-26D2-57D8-FD98144FF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F27A68-EA5A-CD21-B79C-1C7D060FC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85FF-3087-2543-BD00-770923480DA4}" type="datetimeFigureOut">
              <a:rPr lang="fr-FR" smtClean="0"/>
              <a:t>25/01/2026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7193B6-162E-72C5-D7AF-3B2F1365A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5BD4FD-A490-C98E-738D-9ECC4EC46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F92F-7A1C-424D-9125-4C68EF27B9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00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07656D-797D-214C-5F24-FF890C08D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C474BA-F46D-8078-5446-C652022F9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42FFE4-2B89-AEFC-2FE2-AB8D5E097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85FF-3087-2543-BD00-770923480DA4}" type="datetimeFigureOut">
              <a:rPr lang="fr-FR" smtClean="0"/>
              <a:t>25/01/2026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EEF784-19D7-FBC8-B899-45C57ED5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EF9994-66B2-0C60-5917-6633E8EEB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F92F-7A1C-424D-9125-4C68EF27B9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186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EC8D84-A18A-76F4-7154-F6012C25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7909B6-27EF-9F22-D14F-AC532078DB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2F63075-74BD-AB89-0260-ED79E1CC1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259046D-DBED-0EDE-A48F-BBFECF8EC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85FF-3087-2543-BD00-770923480DA4}" type="datetimeFigureOut">
              <a:rPr lang="fr-FR" smtClean="0"/>
              <a:t>25/01/2026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5D3D27-85E3-7BF3-FE93-A177A02AA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49BCD96-35AC-FFF4-A336-643BE448C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F92F-7A1C-424D-9125-4C68EF27B9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13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7033B-5158-D3B5-6EDB-06636EA77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CFEE979-43B7-0AC3-7190-A0EB93790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77073DF-28BF-C4F4-A983-B5BD3FB7D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1275FCD-3AE4-A471-5C15-B5A4FEBDA2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8226F26-ED00-836E-D2A5-7B29E5B433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D25B48A-B22A-6F2F-6513-25C75D55C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85FF-3087-2543-BD00-770923480DA4}" type="datetimeFigureOut">
              <a:rPr lang="fr-FR" smtClean="0"/>
              <a:t>25/01/2026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752E548-20F5-6215-2A7D-9D04686C7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6052F6-1F0D-2D10-ACBF-97B8270FC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F92F-7A1C-424D-9125-4C68EF27B9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894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C14589-4A06-21D8-E985-F191737E1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D53A2FE-2592-7D2E-3EC5-32C22ED79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85FF-3087-2543-BD00-770923480DA4}" type="datetimeFigureOut">
              <a:rPr lang="fr-FR" smtClean="0"/>
              <a:t>25/01/2026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58E89F9-540C-D51C-EF3C-11CCCB780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23637E8-BF77-C41E-9E5D-E4BC70240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F92F-7A1C-424D-9125-4C68EF27B9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16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D824444-5B95-8156-AAD1-323E3478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85FF-3087-2543-BD00-770923480DA4}" type="datetimeFigureOut">
              <a:rPr lang="fr-FR" smtClean="0"/>
              <a:t>25/01/2026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49D248B-56D9-BFDE-218E-22DC4A883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746709F-C01A-F8C0-A728-A4453DD3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F92F-7A1C-424D-9125-4C68EF27B9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6579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C00C35-4463-F430-32B4-AF291AB7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4B3610-C986-9202-B864-22C93C1D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488118B-D484-5AE5-76BC-C5023D136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13DA21-DDB0-FE11-FF83-7D7C76BB1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85FF-3087-2543-BD00-770923480DA4}" type="datetimeFigureOut">
              <a:rPr lang="fr-FR" smtClean="0"/>
              <a:t>25/01/2026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6829EB8-BEB5-C917-7C51-2C9BF06F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E243B8-D2A3-14BE-CEE6-3AEDBA3BA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F92F-7A1C-424D-9125-4C68EF27B9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84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DEEBF4-F259-7026-9E15-AC8B22039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6D164FC-C4D6-1309-ECB5-56DF456922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52DEED3-6436-ACA2-8F2A-FB4879F9C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E3BF2F-D3CC-E765-4BCF-96CC8D125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85FF-3087-2543-BD00-770923480DA4}" type="datetimeFigureOut">
              <a:rPr lang="fr-FR" smtClean="0"/>
              <a:t>25/01/2026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45241F5-BEEB-69B2-3B6D-EDF4D7D47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1D92DA7-6AC8-EC1F-73EB-726C4DC1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F92F-7A1C-424D-9125-4C68EF27B9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3100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7663C7A-CEDD-DA31-E54E-6B343B83E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76F82D-559F-A62A-27ED-7D46C6E83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7CE3EA-24B7-ABC8-0FE7-09CB83CEBD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2585FF-3087-2543-BD00-770923480DA4}" type="datetimeFigureOut">
              <a:rPr lang="fr-FR" smtClean="0"/>
              <a:t>25/01/2026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306B36-318B-E1DC-3E7C-3210C8BEF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A984CF-94DF-C1C9-4435-F43184803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1FF92F-7A1C-424D-9125-4C68EF27B9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1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E97AE-2F00-A857-AC9B-94721E2EDB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Quand l’</a:t>
            </a:r>
            <a:r>
              <a:rPr lang="fr-FR" dirty="0" err="1">
                <a:solidFill>
                  <a:schemeClr val="bg1"/>
                </a:solidFill>
              </a:rPr>
              <a:t>Archelec</a:t>
            </a:r>
            <a:r>
              <a:rPr lang="fr-FR" dirty="0">
                <a:solidFill>
                  <a:schemeClr val="bg1"/>
                </a:solidFill>
              </a:rPr>
              <a:t> rencontre l’IA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8765797-0BCC-D720-F0C8-B6854EFC3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17652"/>
            <a:ext cx="9144000" cy="1655762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Génération automatique de métadonnées à partir de professions de foi électorales françaises de 2017 à 2024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FA6A5B3-B1AA-5909-8A8E-F3F4A3C1B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86" y="136635"/>
            <a:ext cx="3148168" cy="12494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B6B4B5-2AED-B78F-A9A6-94226C352BC7}"/>
              </a:ext>
            </a:extLst>
          </p:cNvPr>
          <p:cNvSpPr/>
          <p:nvPr/>
        </p:nvSpPr>
        <p:spPr>
          <a:xfrm>
            <a:off x="8854648" y="136635"/>
            <a:ext cx="3148168" cy="12494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Image 8" descr="Une image contenant Police, Graphique, graphisme, texte&#10;&#10;Le contenu généré par l’IA peut être incorrect.">
            <a:extLst>
              <a:ext uri="{FF2B5EF4-FFF2-40B4-BE49-F238E27FC236}">
                <a16:creationId xmlns:a16="http://schemas.microsoft.com/office/drawing/2014/main" id="{286DFDDC-52D8-E57B-E619-8A6F45F30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111" y="528719"/>
            <a:ext cx="3138703" cy="48979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A958667-DC76-4F22-0CCE-EF0EADE2558B}"/>
              </a:ext>
            </a:extLst>
          </p:cNvPr>
          <p:cNvSpPr txBox="1"/>
          <p:nvPr/>
        </p:nvSpPr>
        <p:spPr>
          <a:xfrm>
            <a:off x="1786514" y="5188748"/>
            <a:ext cx="9252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Projet 13 du </a:t>
            </a:r>
            <a:r>
              <a:rPr lang="fr-FR" dirty="0" err="1">
                <a:solidFill>
                  <a:schemeClr val="bg1"/>
                </a:solidFill>
              </a:rPr>
              <a:t>hackaton</a:t>
            </a:r>
            <a:r>
              <a:rPr lang="fr-FR" dirty="0">
                <a:solidFill>
                  <a:schemeClr val="bg1"/>
                </a:solidFill>
              </a:rPr>
              <a:t> organisé par l’École nationale des chartes la semaine du 5 janvier 2026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CA7ADFA-85B5-587C-0B5D-29024BF9F661}"/>
              </a:ext>
            </a:extLst>
          </p:cNvPr>
          <p:cNvSpPr txBox="1"/>
          <p:nvPr/>
        </p:nvSpPr>
        <p:spPr>
          <a:xfrm>
            <a:off x="0" y="6459755"/>
            <a:ext cx="4055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Maria </a:t>
            </a:r>
            <a:r>
              <a:rPr lang="fr-FR" sz="1400" dirty="0" err="1">
                <a:solidFill>
                  <a:schemeClr val="bg1"/>
                </a:solidFill>
              </a:rPr>
              <a:t>Kirbasova</a:t>
            </a:r>
            <a:r>
              <a:rPr lang="fr-FR" sz="1400" dirty="0">
                <a:solidFill>
                  <a:schemeClr val="bg1"/>
                </a:solidFill>
              </a:rPr>
              <a:t>, Charles Planques, Manon Remot</a:t>
            </a:r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490463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13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32149D-DC5C-C3D1-02C4-D05B38BE5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7B04AAA-FCAB-15F7-2950-31075A621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316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Partie 2 – Prédiction et classification des informations par appel à un LLM</a:t>
            </a:r>
          </a:p>
        </p:txBody>
      </p:sp>
      <p:pic>
        <p:nvPicPr>
          <p:cNvPr id="6" name="Image 5" descr="Une image contenant texte, capture d’écran, Police, menu&#10;&#10;Le contenu généré par l’IA peut être incorrect.">
            <a:extLst>
              <a:ext uri="{FF2B5EF4-FFF2-40B4-BE49-F238E27FC236}">
                <a16:creationId xmlns:a16="http://schemas.microsoft.com/office/drawing/2014/main" id="{1556E35E-7B69-6CD4-66EF-A2CE52D68B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53"/>
          <a:stretch>
            <a:fillRect/>
          </a:stretch>
        </p:blipFill>
        <p:spPr>
          <a:xfrm>
            <a:off x="2684804" y="1732314"/>
            <a:ext cx="6822383" cy="3923358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B4F15357-2A6E-1E6F-7E1C-3C209E8A9935}"/>
              </a:ext>
            </a:extLst>
          </p:cNvPr>
          <p:cNvSpPr/>
          <p:nvPr/>
        </p:nvSpPr>
        <p:spPr>
          <a:xfrm>
            <a:off x="4254214" y="5878107"/>
            <a:ext cx="3683565" cy="5958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Prompt final</a:t>
            </a:r>
          </a:p>
        </p:txBody>
      </p:sp>
    </p:spTree>
    <p:extLst>
      <p:ext uri="{BB962C8B-B14F-4D97-AF65-F5344CB8AC3E}">
        <p14:creationId xmlns:p14="http://schemas.microsoft.com/office/powerpoint/2010/main" val="1618299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13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8348E0-89AD-93E5-836E-C841D82C0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CD21F0E-2E19-35BB-60BD-E74BDCCDB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Partie 2.2 – Test du prompt</a:t>
            </a:r>
          </a:p>
        </p:txBody>
      </p:sp>
      <p:pic>
        <p:nvPicPr>
          <p:cNvPr id="8" name="Image 7" descr="Une image contenant texte, capture d’écran, reçu&#10;&#10;Le contenu généré par l’IA peut être incorrect.">
            <a:extLst>
              <a:ext uri="{FF2B5EF4-FFF2-40B4-BE49-F238E27FC236}">
                <a16:creationId xmlns:a16="http://schemas.microsoft.com/office/drawing/2014/main" id="{AF70ADBE-26CC-EAC4-ECA8-2BC1682F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3798100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2B0CA33-25DE-17F6-D20B-2D1C7B957C9E}"/>
              </a:ext>
            </a:extLst>
          </p:cNvPr>
          <p:cNvSpPr/>
          <p:nvPr/>
        </p:nvSpPr>
        <p:spPr>
          <a:xfrm>
            <a:off x="4387124" y="5928848"/>
            <a:ext cx="3417751" cy="56402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Extrait du fichier-échantillon</a:t>
            </a:r>
          </a:p>
        </p:txBody>
      </p:sp>
    </p:spTree>
    <p:extLst>
      <p:ext uri="{BB962C8B-B14F-4D97-AF65-F5344CB8AC3E}">
        <p14:creationId xmlns:p14="http://schemas.microsoft.com/office/powerpoint/2010/main" val="90843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13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41B519-5F04-60A5-7692-D478A3476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DE391B2-50D1-1D6F-3664-506381AE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Partie 2.2 – Test du prompt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2F67CA6-B818-BCE8-B91F-DAF8A9D1935B}"/>
              </a:ext>
            </a:extLst>
          </p:cNvPr>
          <p:cNvSpPr/>
          <p:nvPr/>
        </p:nvSpPr>
        <p:spPr>
          <a:xfrm>
            <a:off x="1762768" y="5156806"/>
            <a:ext cx="3303104" cy="6115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Extrait du fichier obtenu avec erreurs annotées en rouge</a:t>
            </a:r>
          </a:p>
        </p:txBody>
      </p:sp>
      <p:pic>
        <p:nvPicPr>
          <p:cNvPr id="10" name="Image 9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E1382263-773A-5CCC-EE12-F55B2772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84" y="2086326"/>
            <a:ext cx="5975073" cy="2265430"/>
          </a:xfrm>
          <a:prstGeom prst="rect">
            <a:avLst/>
          </a:prstGeom>
        </p:spPr>
      </p:pic>
      <p:pic>
        <p:nvPicPr>
          <p:cNvPr id="12" name="Image 11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27A43EA9-FDD0-99A5-F4C1-0FC1D1053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2" y="2086326"/>
            <a:ext cx="4807824" cy="2265430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791E65AE-29B4-4664-A60A-22E85A6853C5}"/>
              </a:ext>
            </a:extLst>
          </p:cNvPr>
          <p:cNvSpPr/>
          <p:nvPr/>
        </p:nvSpPr>
        <p:spPr>
          <a:xfrm>
            <a:off x="7709752" y="5156806"/>
            <a:ext cx="3303104" cy="6115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Extrait du fichier obtenu avec erreurs corrigées en vert</a:t>
            </a:r>
          </a:p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700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13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BF372A-EFA3-4D9B-407D-097431D6D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DD4A04A-4904-F60C-ACC4-A9BE12DC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Partie 2.2 – Test du prompt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19ACF49-4087-FEB6-1F16-82B4FB3FC41A}"/>
              </a:ext>
            </a:extLst>
          </p:cNvPr>
          <p:cNvSpPr/>
          <p:nvPr/>
        </p:nvSpPr>
        <p:spPr>
          <a:xfrm>
            <a:off x="4444448" y="5170976"/>
            <a:ext cx="3303104" cy="6115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Modèles utilisés</a:t>
            </a:r>
          </a:p>
        </p:txBody>
      </p:sp>
      <p:pic>
        <p:nvPicPr>
          <p:cNvPr id="2" name="Image 1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C80242E5-40BE-FC8B-C30E-F9F25E65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823" y="2360713"/>
            <a:ext cx="5562600" cy="876300"/>
          </a:xfrm>
          <a:prstGeom prst="rect">
            <a:avLst/>
          </a:prstGeom>
        </p:spPr>
      </p:pic>
      <p:pic>
        <p:nvPicPr>
          <p:cNvPr id="3" name="Image 2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14E7A2D0-5E5F-273E-6CD5-3096682B4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623" y="3620988"/>
            <a:ext cx="5638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31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13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92FF41-BEE2-F23B-20D9-1FE1E2315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408985A-C787-67D8-CB65-A2F911BA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Partie 3 – Test final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6BEA79E-692B-A65C-45D1-E36A25E46157}"/>
              </a:ext>
            </a:extLst>
          </p:cNvPr>
          <p:cNvSpPr/>
          <p:nvPr/>
        </p:nvSpPr>
        <p:spPr>
          <a:xfrm>
            <a:off x="4444448" y="5881322"/>
            <a:ext cx="3303104" cy="6115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Division des données en </a:t>
            </a:r>
            <a:r>
              <a:rPr lang="fr-FR" dirty="0" err="1">
                <a:solidFill>
                  <a:sysClr val="windowText" lastClr="000000"/>
                </a:solidFill>
              </a:rPr>
              <a:t>batchs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pic>
        <p:nvPicPr>
          <p:cNvPr id="6" name="Image 5" descr="Une image contenant texte, capture d’écran, logiciel&#10;&#10;Le contenu généré par l’IA peut être incorrect.">
            <a:extLst>
              <a:ext uri="{FF2B5EF4-FFF2-40B4-BE49-F238E27FC236}">
                <a16:creationId xmlns:a16="http://schemas.microsoft.com/office/drawing/2014/main" id="{168556B0-C1D9-5A41-7EEC-B5C447779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01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81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13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F3AA22-2193-9A82-A6A6-493E6FBC1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39DE910-0B96-956B-99C7-178B59595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Partie 3 – Test final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CD347BB-EA12-5098-7546-87041D5B3693}"/>
              </a:ext>
            </a:extLst>
          </p:cNvPr>
          <p:cNvSpPr/>
          <p:nvPr/>
        </p:nvSpPr>
        <p:spPr>
          <a:xfrm>
            <a:off x="4192657" y="5510261"/>
            <a:ext cx="3303104" cy="6115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Modèles utilisés 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56F9BDEA-363A-EFE1-E2D0-BD39DAE38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458129"/>
              </p:ext>
            </p:extLst>
          </p:nvPr>
        </p:nvGraphicFramePr>
        <p:xfrm>
          <a:off x="2032000" y="2592496"/>
          <a:ext cx="8128000" cy="1673007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94007968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717237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 Chez Mistral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Chez </a:t>
                      </a:r>
                      <a:r>
                        <a:rPr lang="fr-FR" dirty="0" err="1"/>
                        <a:t>OpenAI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750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Mistral Large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ChatGPT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Mistral Small 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GPT-5-nano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480254"/>
                  </a:ext>
                </a:extLst>
              </a:tr>
              <a:tr h="560487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Ministral</a:t>
                      </a:r>
                      <a:r>
                        <a:rPr lang="fr-FR" dirty="0"/>
                        <a:t> 3 3B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522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5410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13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E68961-334F-C67C-DE60-B00EA8462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4BF61A7-44F5-A973-15F6-2161220AA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Partie 3 – Test final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29DCDFA-41A4-CA63-F851-4E4CC69B0782}"/>
              </a:ext>
            </a:extLst>
          </p:cNvPr>
          <p:cNvSpPr/>
          <p:nvPr/>
        </p:nvSpPr>
        <p:spPr>
          <a:xfrm>
            <a:off x="4444448" y="5881321"/>
            <a:ext cx="3303104" cy="6115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Résultats </a:t>
            </a:r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84283D46-0786-BC8D-46E0-923BC25BB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353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24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13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AE7391-DAC8-210C-C313-2EB999170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B4E60C7-B918-B1D7-9310-7C44484F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Partie 3 – Test final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B5A9094-F74A-CFDE-6040-45312222016E}"/>
              </a:ext>
            </a:extLst>
          </p:cNvPr>
          <p:cNvSpPr/>
          <p:nvPr/>
        </p:nvSpPr>
        <p:spPr>
          <a:xfrm>
            <a:off x="4444448" y="5167312"/>
            <a:ext cx="3303104" cy="6115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Résultats </a:t>
            </a:r>
          </a:p>
        </p:txBody>
      </p:sp>
      <p:pic>
        <p:nvPicPr>
          <p:cNvPr id="3" name="Image 2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AE6CEA01-B488-B839-FBBE-0B40701A9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951" y="2187089"/>
            <a:ext cx="4068098" cy="248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51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1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11B05-869A-F6EE-2DCE-DB9C76FA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Objectif</a:t>
            </a:r>
            <a:endParaRPr lang="fr-FR" sz="5400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EFE678-3683-CB96-3A39-79AE8F32C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>
                <a:solidFill>
                  <a:schemeClr val="bg1"/>
                </a:solidFill>
              </a:rPr>
              <a:t>Constituer la chaîne de traitement pour analyser automatiquement un lot de professions de foi d’élections législatives de 2017 à 2024 afin de générer les métadonnées alignées sur les référentiels fournis. </a:t>
            </a:r>
          </a:p>
        </p:txBody>
      </p:sp>
    </p:spTree>
    <p:extLst>
      <p:ext uri="{BB962C8B-B14F-4D97-AF65-F5344CB8AC3E}">
        <p14:creationId xmlns:p14="http://schemas.microsoft.com/office/powerpoint/2010/main" val="1206894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13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B56C4A-8EB0-FB46-6851-06011BA89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64B996-759F-B306-22A7-804AFDDFE6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3159" y="1776981"/>
            <a:ext cx="3898699" cy="3304037"/>
          </a:xfrm>
        </p:spPr>
        <p:txBody>
          <a:bodyPr anchor="ctr"/>
          <a:lstStyle/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fr-FR" dirty="0">
                <a:solidFill>
                  <a:schemeClr val="bg1"/>
                </a:solidFill>
              </a:rPr>
              <a:t>19 194 professions de foi au format PDF.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2A6E6B8-50FE-1062-21B8-544CDBA3F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421" y="322665"/>
            <a:ext cx="2195094" cy="310633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2048E85A-ACAD-4410-2108-8391C48DC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114" y="3428997"/>
            <a:ext cx="2212494" cy="3081709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28EC9070-03C7-DF08-A002-794BB3F74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114" y="347294"/>
            <a:ext cx="2195093" cy="3106334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8B3BE8B4-358B-FD01-6ABF-9FE21780D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4121" y="3416681"/>
            <a:ext cx="2177693" cy="3081710"/>
          </a:xfrm>
          <a:prstGeom prst="rect">
            <a:avLst/>
          </a:prstGeom>
        </p:spPr>
      </p:pic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DE4C1A9E-C59D-5D41-7051-4E3347FD1818}"/>
              </a:ext>
            </a:extLst>
          </p:cNvPr>
          <p:cNvSpPr/>
          <p:nvPr/>
        </p:nvSpPr>
        <p:spPr>
          <a:xfrm>
            <a:off x="10151165" y="2865780"/>
            <a:ext cx="1444487" cy="11264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Exemples de profession de foi</a:t>
            </a:r>
          </a:p>
        </p:txBody>
      </p:sp>
    </p:spTree>
    <p:extLst>
      <p:ext uri="{BB962C8B-B14F-4D97-AF65-F5344CB8AC3E}">
        <p14:creationId xmlns:p14="http://schemas.microsoft.com/office/powerpoint/2010/main" val="3143014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13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5A9D4F-202A-E701-6659-BD00C5E5F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62BB58-7508-8214-04E4-9343B8C97C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74435" y="5552660"/>
            <a:ext cx="3843130" cy="918646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fr-FR" dirty="0">
                <a:solidFill>
                  <a:schemeClr val="bg1"/>
                </a:solidFill>
              </a:rPr>
              <a:t>Référentiel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Image 1" descr="Une image contenant text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9F6F06CF-2E71-811B-0E2A-DA2E21C6C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6" y="715618"/>
            <a:ext cx="9212324" cy="44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62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13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5CB598-0B22-B676-ED98-EA1D6313F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624E4EB-DBC8-190A-FCE7-DAF73149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Travail préliminaire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E2DD96-3CBF-9907-7D57-AB608623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Suppression des documents _</a:t>
            </a:r>
            <a:r>
              <a:rPr lang="fr-FR" dirty="0" err="1">
                <a:solidFill>
                  <a:schemeClr val="bg1"/>
                </a:solidFill>
              </a:rPr>
              <a:t>falc</a:t>
            </a:r>
            <a:r>
              <a:rPr lang="fr-FR" dirty="0">
                <a:solidFill>
                  <a:schemeClr val="bg1"/>
                </a:solidFill>
              </a:rPr>
              <a:t> de la base de données parce qu’ils constituaient des doublons. </a:t>
            </a:r>
          </a:p>
          <a:p>
            <a:r>
              <a:rPr lang="fr-FR" dirty="0">
                <a:solidFill>
                  <a:schemeClr val="bg1"/>
                </a:solidFill>
              </a:rPr>
              <a:t>La base des données a ainsi été réduite à 14 631 documents.</a:t>
            </a:r>
          </a:p>
        </p:txBody>
      </p:sp>
    </p:spTree>
    <p:extLst>
      <p:ext uri="{BB962C8B-B14F-4D97-AF65-F5344CB8AC3E}">
        <p14:creationId xmlns:p14="http://schemas.microsoft.com/office/powerpoint/2010/main" val="1628973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1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90021C-F66F-2338-AACA-E352AE63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Partie 1 – Extraction de textes à partir des </a:t>
            </a:r>
            <a:r>
              <a:rPr lang="fr-FR" dirty="0" err="1">
                <a:solidFill>
                  <a:schemeClr val="bg1"/>
                </a:solidFill>
              </a:rPr>
              <a:t>pdfs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3E9F994-3666-1C94-9240-936917FA86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Récupération des textes des professions de foi avec deux méthodes : </a:t>
            </a:r>
          </a:p>
          <a:p>
            <a:pPr lvl="1">
              <a:buFont typeface="Wingdings" pitchFamily="2" charset="2"/>
              <a:buChar char="Ø"/>
            </a:pPr>
            <a:r>
              <a:rPr lang="fr-FR" sz="1800" dirty="0">
                <a:solidFill>
                  <a:schemeClr val="bg1"/>
                </a:solidFill>
              </a:rPr>
              <a:t>PyMuPDF (fitz)</a:t>
            </a:r>
          </a:p>
          <a:p>
            <a:pPr lvl="1">
              <a:buFont typeface="Wingdings" pitchFamily="2" charset="2"/>
              <a:buChar char="Ø"/>
            </a:pPr>
            <a:r>
              <a:rPr lang="fr-FR" sz="1800" dirty="0">
                <a:solidFill>
                  <a:schemeClr val="bg1"/>
                </a:solidFill>
              </a:rPr>
              <a:t>Mistral OCR</a:t>
            </a:r>
          </a:p>
          <a:p>
            <a:pPr lvl="1">
              <a:buFont typeface="Wingdings" pitchFamily="2" charset="2"/>
              <a:buChar char="Ø"/>
            </a:pPr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Dans l’exemple à côté, ce qui est encadré en noir est le contenu à extraire. 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178F2DA-13B6-7ECD-0975-DC9EEE2E69B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707086" y="2050956"/>
            <a:ext cx="3309533" cy="4592823"/>
          </a:xfrm>
        </p:spPr>
      </p:pic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C6AEF37-BF50-125A-B7BA-C9155C0EC8CC}"/>
              </a:ext>
            </a:extLst>
          </p:cNvPr>
          <p:cNvCxnSpPr>
            <a:cxnSpLocks/>
          </p:cNvCxnSpPr>
          <p:nvPr/>
        </p:nvCxnSpPr>
        <p:spPr>
          <a:xfrm>
            <a:off x="8629650" y="3663950"/>
            <a:ext cx="16414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D4285195-18E7-A64D-4435-D2CE625B1925}"/>
              </a:ext>
            </a:extLst>
          </p:cNvPr>
          <p:cNvCxnSpPr>
            <a:cxnSpLocks/>
          </p:cNvCxnSpPr>
          <p:nvPr/>
        </p:nvCxnSpPr>
        <p:spPr>
          <a:xfrm flipV="1">
            <a:off x="8629650" y="3663950"/>
            <a:ext cx="0" cy="228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56173AB9-BA2C-627B-E608-580D4957A1D9}"/>
              </a:ext>
            </a:extLst>
          </p:cNvPr>
          <p:cNvCxnSpPr/>
          <p:nvPr/>
        </p:nvCxnSpPr>
        <p:spPr>
          <a:xfrm flipH="1">
            <a:off x="8547100" y="3892550"/>
            <a:ext cx="825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546C67CB-18A1-779C-A540-950D05FE27AF}"/>
              </a:ext>
            </a:extLst>
          </p:cNvPr>
          <p:cNvCxnSpPr/>
          <p:nvPr/>
        </p:nvCxnSpPr>
        <p:spPr>
          <a:xfrm flipV="1">
            <a:off x="8547100" y="3892550"/>
            <a:ext cx="0" cy="2254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7237D7CC-B268-C66D-18DD-15DAEC47CA26}"/>
              </a:ext>
            </a:extLst>
          </p:cNvPr>
          <p:cNvCxnSpPr/>
          <p:nvPr/>
        </p:nvCxnSpPr>
        <p:spPr>
          <a:xfrm>
            <a:off x="8547100" y="4121150"/>
            <a:ext cx="133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32906CC8-D350-A8B6-D4E6-CCDE42266A79}"/>
              </a:ext>
            </a:extLst>
          </p:cNvPr>
          <p:cNvCxnSpPr>
            <a:cxnSpLocks/>
          </p:cNvCxnSpPr>
          <p:nvPr/>
        </p:nvCxnSpPr>
        <p:spPr>
          <a:xfrm flipV="1">
            <a:off x="8680450" y="4117975"/>
            <a:ext cx="0" cy="2444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74FEA1B0-562F-3305-B158-AE16F11B0576}"/>
              </a:ext>
            </a:extLst>
          </p:cNvPr>
          <p:cNvCxnSpPr>
            <a:cxnSpLocks/>
          </p:cNvCxnSpPr>
          <p:nvPr/>
        </p:nvCxnSpPr>
        <p:spPr>
          <a:xfrm flipH="1">
            <a:off x="8680450" y="4333875"/>
            <a:ext cx="14890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94D9BF90-1EB7-13EB-5448-DAB437FB8630}"/>
              </a:ext>
            </a:extLst>
          </p:cNvPr>
          <p:cNvCxnSpPr>
            <a:cxnSpLocks/>
          </p:cNvCxnSpPr>
          <p:nvPr/>
        </p:nvCxnSpPr>
        <p:spPr>
          <a:xfrm>
            <a:off x="10140950" y="4095750"/>
            <a:ext cx="0" cy="238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470E1B85-B474-43CC-556F-3A155F0C8D97}"/>
              </a:ext>
            </a:extLst>
          </p:cNvPr>
          <p:cNvCxnSpPr>
            <a:cxnSpLocks/>
          </p:cNvCxnSpPr>
          <p:nvPr/>
        </p:nvCxnSpPr>
        <p:spPr>
          <a:xfrm>
            <a:off x="9559925" y="3892550"/>
            <a:ext cx="711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6BE0C1DF-0377-7F4C-10AF-E54472072AF8}"/>
              </a:ext>
            </a:extLst>
          </p:cNvPr>
          <p:cNvCxnSpPr>
            <a:cxnSpLocks/>
          </p:cNvCxnSpPr>
          <p:nvPr/>
        </p:nvCxnSpPr>
        <p:spPr>
          <a:xfrm flipV="1">
            <a:off x="10255250" y="3641725"/>
            <a:ext cx="0" cy="250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034C705A-474F-5ECB-72BD-C3DB47B02484}"/>
              </a:ext>
            </a:extLst>
          </p:cNvPr>
          <p:cNvCxnSpPr/>
          <p:nvPr/>
        </p:nvCxnSpPr>
        <p:spPr>
          <a:xfrm>
            <a:off x="9559925" y="4117975"/>
            <a:ext cx="5810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AAF79A9E-F504-CE6A-7984-F351A7BE4E84}"/>
              </a:ext>
            </a:extLst>
          </p:cNvPr>
          <p:cNvCxnSpPr>
            <a:cxnSpLocks/>
          </p:cNvCxnSpPr>
          <p:nvPr/>
        </p:nvCxnSpPr>
        <p:spPr>
          <a:xfrm>
            <a:off x="9559925" y="3892550"/>
            <a:ext cx="0" cy="2254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CBCB560-0742-25DC-128C-F4970DAB401C}"/>
              </a:ext>
            </a:extLst>
          </p:cNvPr>
          <p:cNvSpPr/>
          <p:nvPr/>
        </p:nvSpPr>
        <p:spPr>
          <a:xfrm>
            <a:off x="7789635" y="4505388"/>
            <a:ext cx="3144433" cy="20649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B916E3D-E05F-E8F6-3191-F7EDD1D3785F}"/>
              </a:ext>
            </a:extLst>
          </p:cNvPr>
          <p:cNvSpPr/>
          <p:nvPr/>
        </p:nvSpPr>
        <p:spPr>
          <a:xfrm>
            <a:off x="7789635" y="2095248"/>
            <a:ext cx="3144433" cy="6116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52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13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6D8379-E9A2-F5EC-243E-D6586B662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ABFAA39-D61C-5A85-9071-D4775DC6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Partie 1 – Extraction de textes à partir des </a:t>
            </a:r>
            <a:r>
              <a:rPr lang="fr-FR" dirty="0" err="1">
                <a:solidFill>
                  <a:schemeClr val="bg1"/>
                </a:solidFill>
              </a:rPr>
              <a:t>pdfs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A6E5C9A-3366-A505-6416-9627933A3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7104" y="5167311"/>
            <a:ext cx="5157787" cy="823912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fr-FR" sz="2800" b="0" dirty="0">
                <a:solidFill>
                  <a:schemeClr val="bg1"/>
                </a:solidFill>
              </a:rPr>
              <a:t>Méthode 1 – Bibliothèque PyMuPDF (fitz)</a:t>
            </a:r>
          </a:p>
        </p:txBody>
      </p:sp>
      <p:pic>
        <p:nvPicPr>
          <p:cNvPr id="11" name="Image 10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A65641DD-F84C-7704-29C6-843781ADF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68" y="2507447"/>
            <a:ext cx="10684664" cy="1843106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224286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13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CB49A9-FA66-B885-33F8-ABA5B9800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D36E8C-5894-D08A-2473-4D1A6B1C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Partie 1 – Extraction de textes à partir des </a:t>
            </a:r>
            <a:r>
              <a:rPr lang="fr-FR" dirty="0" err="1">
                <a:solidFill>
                  <a:schemeClr val="bg1"/>
                </a:solidFill>
              </a:rPr>
              <a:t>pdfs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DE97AE4-44E8-725E-4C58-CABD27294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7102" y="4755354"/>
            <a:ext cx="5157787" cy="823912"/>
          </a:xfrm>
        </p:spPr>
        <p:txBody>
          <a:bodyPr anchor="ctr">
            <a:normAutofit/>
          </a:bodyPr>
          <a:lstStyle/>
          <a:p>
            <a:pPr algn="ctr"/>
            <a:r>
              <a:rPr lang="fr-FR" sz="2800" b="0" dirty="0">
                <a:solidFill>
                  <a:schemeClr val="bg1"/>
                </a:solidFill>
              </a:rPr>
              <a:t>Méthode 2 – Mistral OCR</a:t>
            </a:r>
          </a:p>
        </p:txBody>
      </p:sp>
      <p:pic>
        <p:nvPicPr>
          <p:cNvPr id="2" name="Image 1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F5F96FDD-A947-3F42-8712-4AA1D6ED9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06" y="2562525"/>
            <a:ext cx="11552981" cy="1732948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34697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13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0A5267-9441-7FB6-CE10-11166C158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5818595-B852-ACD2-26B2-0A1B657A9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Partie 2 – Prédiction et classification des informations par appel à un LLM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3DFF54C-80EF-609B-9206-40D4D768CD75}"/>
              </a:ext>
            </a:extLst>
          </p:cNvPr>
          <p:cNvSpPr/>
          <p:nvPr/>
        </p:nvSpPr>
        <p:spPr>
          <a:xfrm>
            <a:off x="4407811" y="5167311"/>
            <a:ext cx="3929270" cy="8049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Extrait du référentiel utilisé pour écrire le prompt</a:t>
            </a:r>
          </a:p>
        </p:txBody>
      </p:sp>
      <p:pic>
        <p:nvPicPr>
          <p:cNvPr id="8" name="Image 7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C88FF8F6-7EC4-5D01-DCD7-736FCC73F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166" y="2210768"/>
            <a:ext cx="8847667" cy="24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8529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322</Words>
  <Application>Microsoft Macintosh PowerPoint</Application>
  <PresentationFormat>Grand écran</PresentationFormat>
  <Paragraphs>53</Paragraphs>
  <Slides>17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Wingdings</vt:lpstr>
      <vt:lpstr>Thème Office</vt:lpstr>
      <vt:lpstr>Quand l’Archelec rencontre l’IA</vt:lpstr>
      <vt:lpstr>Objectif</vt:lpstr>
      <vt:lpstr>Présentation PowerPoint</vt:lpstr>
      <vt:lpstr>Présentation PowerPoint</vt:lpstr>
      <vt:lpstr>Travail préliminaire</vt:lpstr>
      <vt:lpstr>Partie 1 – Extraction de textes à partir des pdfs</vt:lpstr>
      <vt:lpstr>Partie 1 – Extraction de textes à partir des pdfs</vt:lpstr>
      <vt:lpstr>Partie 1 – Extraction de textes à partir des pdfs</vt:lpstr>
      <vt:lpstr>Partie 2 – Prédiction et classification des informations par appel à un LLM</vt:lpstr>
      <vt:lpstr>Partie 2 – Prédiction et classification des informations par appel à un LLM</vt:lpstr>
      <vt:lpstr>Partie 2.2 – Test du prompt</vt:lpstr>
      <vt:lpstr>Partie 2.2 – Test du prompt</vt:lpstr>
      <vt:lpstr>Partie 2.2 – Test du prompt</vt:lpstr>
      <vt:lpstr>Partie 3 – Test final</vt:lpstr>
      <vt:lpstr>Partie 3 – Test final</vt:lpstr>
      <vt:lpstr>Partie 3 – Test final</vt:lpstr>
      <vt:lpstr>Partie 3 – Test final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Manon Remot</dc:creator>
  <cp:lastModifiedBy>Manon Remot</cp:lastModifiedBy>
  <cp:revision>8</cp:revision>
  <dcterms:created xsi:type="dcterms:W3CDTF">2026-01-24T18:57:07Z</dcterms:created>
  <dcterms:modified xsi:type="dcterms:W3CDTF">2026-01-25T19:02:08Z</dcterms:modified>
</cp:coreProperties>
</file>